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9" r:id="rId9"/>
    <p:sldId id="274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7" r:id="rId19"/>
    <p:sldId id="276" r:id="rId20"/>
    <p:sldId id="279" r:id="rId21"/>
    <p:sldId id="280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60"/>
  </p:normalViewPr>
  <p:slideViewPr>
    <p:cSldViewPr>
      <p:cViewPr varScale="1">
        <p:scale>
          <a:sx n="70" d="100"/>
          <a:sy n="70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50D6E-1607-40FB-B21D-A595302A2F40}" type="datetimeFigureOut">
              <a:rPr lang="en-US" smtClean="0"/>
              <a:pPr/>
              <a:t>03/21/2013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E620-4359-4350-9F11-197EB24683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2013-3-21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lu.edu/~stough/SC1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python.org/moin/DistributedProgramming" TargetMode="External"/><Relationship Id="rId3" Type="http://schemas.openxmlformats.org/officeDocument/2006/relationships/hyperlink" Target="http://cs.wlu.edu/~stough/SC12/" TargetMode="External"/><Relationship Id="rId7" Type="http://schemas.openxmlformats.org/officeDocument/2006/relationships/hyperlink" Target="http://wiki.python.org/moin/ParallelProcessing" TargetMode="External"/><Relationship Id="rId2" Type="http://schemas.openxmlformats.org/officeDocument/2006/relationships/hyperlink" Target="http://docs.python.org/library/multiprocess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i.thegreenplace.net/2012/01/24/distributed-computing-in-python-with-multiprocessing/" TargetMode="External"/><Relationship Id="rId5" Type="http://schemas.openxmlformats.org/officeDocument/2006/relationships/hyperlink" Target="http://www.phy.ilstu.edu/~rfm/107f07/epmjokes.html" TargetMode="External"/><Relationship Id="rId4" Type="http://schemas.openxmlformats.org/officeDocument/2006/relationships/hyperlink" Target="http://www.cs.cmu.edu/~pattis/quotations.html" TargetMode="External"/><Relationship Id="rId9" Type="http://schemas.openxmlformats.org/officeDocument/2006/relationships/hyperlink" Target="http://code.google.com/p/distributed-python-for-script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729019"/>
            <a:ext cx="4248472" cy="1143000"/>
          </a:xfrm>
        </p:spPr>
        <p:txBody>
          <a:bodyPr/>
          <a:lstStyle/>
          <a:p>
            <a:r>
              <a:rPr lang="en-US" sz="1600" dirty="0" smtClean="0"/>
              <a:t>Steven Bogaerts</a:t>
            </a:r>
          </a:p>
          <a:p>
            <a:r>
              <a:rPr lang="en-US" sz="1600" dirty="0" smtClean="0"/>
              <a:t>Assistant Professor of Computer Science</a:t>
            </a:r>
          </a:p>
          <a:p>
            <a:r>
              <a:rPr lang="en-US" sz="1600" dirty="0" smtClean="0"/>
              <a:t>Wittenberg University</a:t>
            </a:r>
          </a:p>
          <a:p>
            <a:r>
              <a:rPr lang="en-US" sz="1600" dirty="0" smtClean="0"/>
              <a:t>Springfield, OH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effectLst/>
              </a:rPr>
              <a:t>Using Python for an Early Introduction to Concepts of Parallelism,</a:t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>Distributed Systems, and </a:t>
            </a: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Parallel </a:t>
            </a:r>
            <a:r>
              <a:rPr lang="en-US" sz="3200" b="1" dirty="0">
                <a:effectLst/>
              </a:rPr>
              <a:t>Image Processing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3741958"/>
            <a:ext cx="4343400" cy="1143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Joshua Stough</a:t>
            </a:r>
          </a:p>
          <a:p>
            <a:r>
              <a:rPr lang="en-US" sz="1600" dirty="0" smtClean="0"/>
              <a:t>Assistant Professor of Computer Science</a:t>
            </a:r>
          </a:p>
          <a:p>
            <a:r>
              <a:rPr lang="en-US" sz="1600" dirty="0" smtClean="0"/>
              <a:t>Washington and Lee University</a:t>
            </a:r>
          </a:p>
          <a:p>
            <a:r>
              <a:rPr lang="en-US" sz="1600" dirty="0" smtClean="0"/>
              <a:t>Lexington, VA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452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http://cs.wlu.edu/~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stough/SC13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 some non-Python introduction first: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world is “obviously” parallel.</a:t>
            </a:r>
          </a:p>
          <a:p>
            <a:pPr lvl="1"/>
            <a:r>
              <a:rPr lang="en-US" dirty="0"/>
              <a:t>Big-picture descriptions of some applications.</a:t>
            </a:r>
          </a:p>
          <a:p>
            <a:pPr lvl="1"/>
            <a:r>
              <a:rPr lang="en-US" dirty="0"/>
              <a:t>Physical activities</a:t>
            </a:r>
          </a:p>
          <a:p>
            <a:pPr lvl="2"/>
            <a:r>
              <a:rPr lang="en-US" dirty="0"/>
              <a:t>Low-level: binary adder</a:t>
            </a:r>
          </a:p>
          <a:p>
            <a:pPr lvl="2"/>
            <a:r>
              <a:rPr lang="en-US" dirty="0"/>
              <a:t>Higher-level: card sorting</a:t>
            </a:r>
          </a:p>
          <a:p>
            <a:pPr lvl="1"/>
            <a:r>
              <a:rPr lang="en-US" dirty="0"/>
              <a:t>Terminology, history</a:t>
            </a:r>
          </a:p>
          <a:p>
            <a:pPr lvl="1"/>
            <a:r>
              <a:rPr lang="en-US" dirty="0"/>
              <a:t>Communication</a:t>
            </a:r>
          </a:p>
          <a:p>
            <a:pPr lvl="2"/>
            <a:r>
              <a:rPr lang="en-US" dirty="0"/>
              <a:t>Shared memory vs. message passing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Presentation is about Python, 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materials on website, students follow along on own computer</a:t>
            </a:r>
          </a:p>
          <a:p>
            <a:r>
              <a:rPr lang="en-US" dirty="0" smtClean="0"/>
              <a:t>Big picture on slides</a:t>
            </a:r>
          </a:p>
          <a:p>
            <a:pPr lvl="1"/>
            <a:r>
              <a:rPr lang="en-US" dirty="0" smtClean="0"/>
              <a:t>Overview at the start</a:t>
            </a:r>
          </a:p>
          <a:p>
            <a:pPr lvl="1"/>
            <a:r>
              <a:rPr lang="en-US" dirty="0" smtClean="0"/>
              <a:t>“Cheat sheet” when done</a:t>
            </a:r>
          </a:p>
          <a:p>
            <a:r>
              <a:rPr lang="en-US" dirty="0" smtClean="0"/>
              <a:t>Heavily-commented code illustrates details</a:t>
            </a:r>
          </a:p>
          <a:p>
            <a:pPr lvl="1"/>
            <a:r>
              <a:rPr lang="en-US" dirty="0" smtClean="0"/>
              <a:t>Some completed examples</a:t>
            </a:r>
          </a:p>
          <a:p>
            <a:pPr lvl="1"/>
            <a:r>
              <a:rPr lang="en-US" dirty="0" smtClean="0"/>
              <a:t>Some exercises</a:t>
            </a:r>
          </a:p>
          <a:p>
            <a:pPr lvl="1"/>
            <a:r>
              <a:rPr lang="en-US" dirty="0" smtClean="0"/>
              <a:t>Pause after each section for students to fill in “Key Ideas” sections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Teaching Parallelism in CS1 with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Process</a:t>
            </a:r>
          </a:p>
          <a:p>
            <a:pPr lvl="1"/>
            <a:r>
              <a:rPr lang="en-US" sz="2400" dirty="0" smtClean="0"/>
              <a:t>A running program</a:t>
            </a:r>
          </a:p>
          <a:p>
            <a:pPr lvl="2"/>
            <a:r>
              <a:rPr lang="en-US" sz="2000" dirty="0" smtClean="0"/>
              <a:t>Keeps track of current instruction and data</a:t>
            </a:r>
          </a:p>
          <a:p>
            <a:pPr lvl="1"/>
            <a:r>
              <a:rPr lang="en-US" sz="2400" dirty="0" smtClean="0"/>
              <a:t>Single-core processor: only one process actually runs at a time </a:t>
            </a:r>
          </a:p>
          <a:p>
            <a:pPr lvl="2"/>
            <a:r>
              <a:rPr lang="en-US" sz="2000" dirty="0" smtClean="0"/>
              <a:t>Many processes “active” at once – OS goes from one to another via a </a:t>
            </a:r>
            <a:r>
              <a:rPr lang="en-US" sz="2000" i="1" dirty="0" smtClean="0"/>
              <a:t>context switch</a:t>
            </a:r>
          </a:p>
          <a:p>
            <a:r>
              <a:rPr lang="en-US" sz="2800" dirty="0" smtClean="0"/>
              <a:t>Threads</a:t>
            </a:r>
          </a:p>
          <a:p>
            <a:pPr lvl="1"/>
            <a:r>
              <a:rPr lang="en-US" sz="2400" dirty="0" smtClean="0"/>
              <a:t>A process can contain multiple threads – things that can/should happen at the same time</a:t>
            </a:r>
          </a:p>
          <a:p>
            <a:pPr lvl="1"/>
            <a:r>
              <a:rPr lang="en-US" sz="2400" dirty="0" smtClean="0"/>
              <a:t>Multi-core processor: multiple threads of a given process can run at the same time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Programming Mechanisms</a:t>
            </a:r>
          </a:p>
        </p:txBody>
      </p:sp>
    </p:spTree>
    <p:extLst>
      <p:ext uri="{BB962C8B-B14F-4D97-AF65-F5344CB8AC3E}">
        <p14:creationId xmlns:p14="http://schemas.microsoft.com/office/powerpoint/2010/main" val="27896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Tuples</a:t>
            </a:r>
          </a:p>
          <a:p>
            <a:pPr lvl="2"/>
            <a:r>
              <a:rPr lang="en-US" sz="2000" dirty="0" smtClean="0"/>
              <a:t>Comma required for length 1</a:t>
            </a:r>
          </a:p>
          <a:p>
            <a:pPr lvl="2"/>
            <a:r>
              <a:rPr lang="en-US" sz="2000" dirty="0" smtClean="0"/>
              <a:t>Comma optional for length &gt;1</a:t>
            </a:r>
          </a:p>
          <a:p>
            <a:pPr lvl="1"/>
            <a:r>
              <a:rPr lang="en-US" sz="2400" dirty="0" smtClean="0"/>
              <a:t>Keyword arguments</a:t>
            </a:r>
          </a:p>
          <a:p>
            <a:pPr lvl="2"/>
            <a:r>
              <a:rPr lang="en-US" sz="2000" dirty="0" smtClean="0"/>
              <a:t>For example: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 = 14, x = 27)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rom random import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randint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(low, high)</a:t>
            </a:r>
          </a:p>
          <a:p>
            <a:pPr lvl="2"/>
            <a:r>
              <a:rPr lang="en-US" sz="2000" dirty="0" smtClean="0"/>
              <a:t>Includes low and high!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rom time import time, sleep</a:t>
            </a:r>
          </a:p>
          <a:p>
            <a:pPr lvl="2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time.time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for current time in seconds</a:t>
            </a:r>
          </a:p>
          <a:p>
            <a:pPr lvl="3"/>
            <a:r>
              <a:rPr lang="en-US" sz="1600" dirty="0" smtClean="0"/>
              <a:t>Call a second time and subtract for elapsed time</a:t>
            </a:r>
          </a:p>
          <a:p>
            <a:pPr lvl="2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time.sleep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(seconds)</a:t>
            </a:r>
            <a:r>
              <a:rPr lang="en-US" sz="2000" dirty="0" smtClean="0"/>
              <a:t> to sleep for that amount of time</a:t>
            </a:r>
            <a:endParaRPr lang="en-US" dirty="0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Background</a:t>
            </a:r>
          </a:p>
        </p:txBody>
      </p:sp>
    </p:spTree>
    <p:extLst>
      <p:ext uri="{BB962C8B-B14F-4D97-AF65-F5344CB8AC3E}">
        <p14:creationId xmlns:p14="http://schemas.microsoft.com/office/powerpoint/2010/main" val="31832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multiprocessing import 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Create and start a process:</a:t>
            </a:r>
          </a:p>
          <a:p>
            <a:pPr lvl="1">
              <a:defRPr/>
            </a:pPr>
            <a:r>
              <a:rPr lang="en-US" sz="1750" dirty="0" err="1" smtClean="0">
                <a:latin typeface="Courier New" pitchFamily="49" charset="0"/>
                <a:cs typeface="Courier New" pitchFamily="49" charset="0"/>
              </a:rPr>
              <a:t>procVar</a:t>
            </a: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175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Process(target = </a:t>
            </a:r>
            <a:r>
              <a:rPr lang="en-US" sz="1750" dirty="0" err="1" smtClean="0">
                <a:latin typeface="Courier New" pitchFamily="49" charset="0"/>
                <a:cs typeface="Courier New" pitchFamily="49" charset="0"/>
              </a:rPr>
              <a:t>funcNoParen</a:t>
            </a: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5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50" dirty="0" err="1" smtClean="0">
                <a:latin typeface="Courier New" pitchFamily="49" charset="0"/>
                <a:cs typeface="Courier New" pitchFamily="49" charset="0"/>
              </a:rPr>
              <a:t>tupleOfArgs</a:t>
            </a: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defRPr/>
            </a:pPr>
            <a:r>
              <a:rPr lang="en-US" sz="1750" dirty="0" err="1" smtClean="0">
                <a:latin typeface="Courier New" pitchFamily="49" charset="0"/>
                <a:cs typeface="Courier New" pitchFamily="49" charset="0"/>
              </a:rPr>
              <a:t>procVar.start</a:t>
            </a:r>
            <a:r>
              <a:rPr lang="en-US" sz="17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Get process info:</a:t>
            </a:r>
          </a:p>
          <a:p>
            <a:pPr lvl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current_process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current_process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().name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Gives name specified by the “name=___” argument in process creation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Spawning Processes</a:t>
            </a:r>
          </a:p>
        </p:txBody>
      </p:sp>
    </p:spTree>
    <p:extLst>
      <p:ext uri="{BB962C8B-B14F-4D97-AF65-F5344CB8AC3E}">
        <p14:creationId xmlns:p14="http://schemas.microsoft.com/office/powerpoint/2010/main" val="22361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process can acquire a given lock at a time</a:t>
            </a:r>
          </a:p>
          <a:p>
            <a:pPr lvl="1"/>
            <a:r>
              <a:rPr lang="en-US" dirty="0" smtClean="0"/>
              <a:t>Any other process that tries will sleep until lock is released</a:t>
            </a:r>
          </a:p>
          <a:p>
            <a:r>
              <a:rPr lang="en-US" dirty="0" smtClean="0"/>
              <a:t>Use to control access to </a:t>
            </a:r>
            <a:r>
              <a:rPr lang="en-US" dirty="0" err="1" smtClean="0"/>
              <a:t>stdout</a:t>
            </a:r>
            <a:r>
              <a:rPr lang="en-US" dirty="0" smtClean="0"/>
              <a:t> and other shared resources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lockVar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Lock()</a:t>
            </a:r>
          </a:p>
          <a:p>
            <a:pPr lvl="1"/>
            <a:r>
              <a:rPr lang="en-US" dirty="0" smtClean="0"/>
              <a:t>Pass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lockVar</a:t>
            </a:r>
            <a:r>
              <a:rPr lang="en-US" dirty="0" smtClean="0"/>
              <a:t> to all processes that need it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lockVar.acquire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lockVar.release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</a:p>
        </p:txBody>
      </p:sp>
    </p:spTree>
    <p:extLst>
      <p:ext uri="{BB962C8B-B14F-4D97-AF65-F5344CB8AC3E}">
        <p14:creationId xmlns:p14="http://schemas.microsoft.com/office/powerpoint/2010/main" val="30585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Queue()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queueVar</a:t>
            </a:r>
            <a:r>
              <a:rPr lang="en-US" dirty="0" smtClean="0">
                <a:cs typeface="Courier New" pitchFamily="49" charset="0"/>
              </a:rPr>
              <a:t> to all processes that need it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queueVar.put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dataToSend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dataToReceive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queueVar.get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Process will sleep until there’s something to get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 first data </a:t>
            </a:r>
            <a:r>
              <a:rPr lang="en-US" dirty="0" smtClean="0">
                <a:latin typeface="Courier" pitchFamily="49" charset="0"/>
                <a:cs typeface="Courier New" pitchFamily="49" charset="0"/>
              </a:rPr>
              <a:t>put</a:t>
            </a:r>
            <a:r>
              <a:rPr lang="en-US" dirty="0" smtClean="0">
                <a:cs typeface="Courier New" pitchFamily="49" charset="0"/>
              </a:rPr>
              <a:t> into the queue is the first data </a:t>
            </a:r>
            <a:r>
              <a:rPr lang="en-US" dirty="0" smtClean="0">
                <a:latin typeface="Courier" pitchFamily="49" charset="0"/>
                <a:cs typeface="Courier New" pitchFamily="49" charset="0"/>
              </a:rPr>
              <a:t>get</a:t>
            </a:r>
            <a:r>
              <a:rPr lang="en-US" dirty="0" smtClean="0">
                <a:cs typeface="Courier New" pitchFamily="49" charset="0"/>
              </a:rPr>
              <a:t>-</a:t>
            </a:r>
            <a:r>
              <a:rPr lang="en-US" dirty="0" err="1" smtClean="0">
                <a:cs typeface="Courier New" pitchFamily="49" charset="0"/>
              </a:rPr>
              <a:t>ed</a:t>
            </a:r>
            <a:r>
              <a:rPr lang="en-US" dirty="0" smtClean="0">
                <a:cs typeface="Courier New" pitchFamily="49" charset="0"/>
              </a:rPr>
              <a:t> out of the queue</a:t>
            </a:r>
            <a:br>
              <a:rPr lang="en-US" dirty="0" smtClean="0">
                <a:cs typeface="Courier New" pitchFamily="49" charset="0"/>
              </a:rPr>
            </a:br>
            <a:endParaRPr lang="en-US" dirty="0" smtClean="0"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procVar.join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Makes current process sleep until the </a:t>
            </a:r>
            <a:r>
              <a:rPr lang="en-US" dirty="0" err="1"/>
              <a:t>procVar</a:t>
            </a:r>
            <a:r>
              <a:rPr lang="en-US" dirty="0"/>
              <a:t> process </a:t>
            </a:r>
            <a:r>
              <a:rPr lang="en-US" dirty="0" smtClean="0"/>
              <a:t>completes</a:t>
            </a:r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4000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would a process sleep?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000" dirty="0" smtClean="0"/>
              <a:t>Calls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time.sleep</a:t>
            </a:r>
            <a:r>
              <a:rPr lang="en-US" sz="2000" dirty="0" smtClean="0"/>
              <a:t> function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Waiting for a process to finish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procVar.join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Waiting to acquire a lock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lockVar.acquire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Waiting for something to be put in the queue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queueVar.get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Sleeping</a:t>
            </a:r>
          </a:p>
        </p:txBody>
      </p:sp>
    </p:spTree>
    <p:extLst>
      <p:ext uri="{BB962C8B-B14F-4D97-AF65-F5344CB8AC3E}">
        <p14:creationId xmlns:p14="http://schemas.microsoft.com/office/powerpoint/2010/main" val="30947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Python Multiprocessing Module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Additional (and Somewhat) Effective Way to Teach Parallelism in CS1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085184"/>
            <a:ext cx="2225427" cy="147564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day: sort a deck of cards, and show me how</a:t>
            </a:r>
          </a:p>
          <a:p>
            <a:pPr lvl="1"/>
            <a:r>
              <a:rPr lang="en-US" dirty="0" smtClean="0"/>
              <a:t>In pairs, precise, simple steps</a:t>
            </a:r>
          </a:p>
          <a:p>
            <a:pPr lvl="2"/>
            <a:r>
              <a:rPr lang="en-US" dirty="0" smtClean="0"/>
              <a:t>If you can’t describe what you are doing as a process, you don't know what you're doing. (W.E. Deming)</a:t>
            </a:r>
          </a:p>
          <a:p>
            <a:pPr lvl="1"/>
            <a:r>
              <a:rPr lang="en-US" dirty="0" smtClean="0"/>
              <a:t>Introduces: </a:t>
            </a:r>
          </a:p>
          <a:p>
            <a:pPr lvl="2"/>
            <a:r>
              <a:rPr lang="en-US" dirty="0" smtClean="0"/>
              <a:t>variable assignment (‘take that card…’), conditionals, expressions (comparison), loops, (potentially) functional abstraction (find min)</a:t>
            </a:r>
          </a:p>
          <a:p>
            <a:r>
              <a:rPr lang="en-US" dirty="0" smtClean="0"/>
              <a:t>Much later, during search/sorting/complexity </a:t>
            </a:r>
          </a:p>
          <a:p>
            <a:r>
              <a:rPr lang="en-US" dirty="0" smtClean="0"/>
              <a:t>Now they’re ready, know O(N^2) sorting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Playing Cards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>
                <a:hlinkClick r:id="rId2"/>
              </a:rPr>
              <a:t>www.python.org</a:t>
            </a:r>
            <a:r>
              <a:rPr lang="en-US" dirty="0" smtClean="0"/>
              <a:t>, “Download”, “Python 2.7.3”</a:t>
            </a:r>
          </a:p>
          <a:p>
            <a:r>
              <a:rPr lang="en-US" dirty="0" smtClean="0"/>
              <a:t>2.x or 3.x?</a:t>
            </a:r>
          </a:p>
          <a:p>
            <a:pPr lvl="1"/>
            <a:r>
              <a:rPr lang="en-US" dirty="0" smtClean="0"/>
              <a:t>3.x has some changes to the base language (not backwards compatible)</a:t>
            </a:r>
          </a:p>
          <a:p>
            <a:pPr lvl="2"/>
            <a:r>
              <a:rPr lang="en-US" dirty="0" smtClean="0"/>
              <a:t>Better handling of </a:t>
            </a:r>
            <a:r>
              <a:rPr lang="en-US" dirty="0" err="1" smtClean="0"/>
              <a:t>unicode</a:t>
            </a:r>
            <a:endParaRPr lang="en-US" dirty="0" smtClean="0"/>
          </a:p>
          <a:p>
            <a:pPr lvl="2"/>
            <a:r>
              <a:rPr lang="en-US" dirty="0" smtClean="0"/>
              <a:t>Exception chaining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Many third-party libraries still support only 2.x</a:t>
            </a:r>
          </a:p>
          <a:p>
            <a:pPr lvl="1"/>
            <a:r>
              <a:rPr lang="en-US" dirty="0" smtClean="0"/>
              <a:t>Most current Linux distributions and Macs us 2.x as default</a:t>
            </a:r>
          </a:p>
          <a:p>
            <a:r>
              <a:rPr lang="en-US" dirty="0" smtClean="0"/>
              <a:t>So we’ll stick with 2.x here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8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Whenever there is a hard job to be done I assign it to a lazy man; he is sure to find an easy way of doing it.  (W. Chrysler)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Parallelism</a:t>
            </a:r>
            <a:r>
              <a:rPr lang="en-US" dirty="0" smtClean="0"/>
              <a:t> using Playing Cards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15616" y="3356992"/>
            <a:ext cx="6745232" cy="3295625"/>
            <a:chOff x="1115616" y="3356992"/>
            <a:chExt cx="6745232" cy="329562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3356992"/>
              <a:ext cx="768568" cy="100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5616" y="3429000"/>
              <a:ext cx="941104" cy="82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1840" y="3356992"/>
              <a:ext cx="918021" cy="930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16016" y="3429000"/>
              <a:ext cx="1006139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07904" y="5569196"/>
              <a:ext cx="1656184" cy="1083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23728" y="4509119"/>
              <a:ext cx="936104" cy="983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01832" y="4509120"/>
              <a:ext cx="974424" cy="10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Pool/map: easy, great for data parallelism</a:t>
            </a:r>
          </a:p>
          <a:p>
            <a:pPr lvl="1"/>
            <a:r>
              <a:rPr lang="en-US" sz="1800" dirty="0" smtClean="0">
                <a:cs typeface="Courier New" pitchFamily="49" charset="0"/>
              </a:rPr>
              <a:t>parallel[</a:t>
            </a:r>
            <a:r>
              <a:rPr lang="en-US" sz="1800" dirty="0" err="1" smtClean="0">
                <a:cs typeface="Courier New" pitchFamily="49" charset="0"/>
              </a:rPr>
              <a:t>Hello|SumPrimes|MontePi|Integration|MergesortPool</a:t>
            </a:r>
            <a:r>
              <a:rPr lang="en-US" sz="1800" dirty="0" smtClean="0">
                <a:cs typeface="Courier New" pitchFamily="49" charset="0"/>
              </a:rPr>
              <a:t>].</a:t>
            </a:r>
            <a:r>
              <a:rPr lang="en-US" sz="1800" dirty="0" err="1" smtClean="0">
                <a:cs typeface="Courier New" pitchFamily="49" charset="0"/>
              </a:rPr>
              <a:t>py</a:t>
            </a:r>
            <a:endParaRPr lang="en-US" sz="1800" dirty="0" smtClean="0"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from multiprocessing import Pool</a:t>
            </a: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mypool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Pool(processes=N)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mypool.map(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is list of arguments to evaluate with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myfunc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sz="1800" dirty="0" smtClean="0">
                <a:cs typeface="Courier New" pitchFamily="49" charset="0"/>
              </a:rPr>
              <a:t> can accept only one argument (using wrapping)</a:t>
            </a:r>
          </a:p>
          <a:p>
            <a:r>
              <a:rPr lang="en-US" dirty="0" smtClean="0">
                <a:cs typeface="Courier New" pitchFamily="49" charset="0"/>
              </a:rPr>
              <a:t>Process/Pipe: data/task parallelism</a:t>
            </a:r>
          </a:p>
          <a:p>
            <a:pPr lvl="1"/>
            <a:r>
              <a:rPr lang="en-US" sz="1800" dirty="0" smtClean="0">
                <a:cs typeface="Courier New" pitchFamily="49" charset="0"/>
              </a:rPr>
              <a:t>parallel[</a:t>
            </a:r>
            <a:r>
              <a:rPr lang="en-US" sz="1800" dirty="0" err="1" smtClean="0">
                <a:cs typeface="Courier New" pitchFamily="49" charset="0"/>
              </a:rPr>
              <a:t>Quicksort|Mergesort</a:t>
            </a:r>
            <a:r>
              <a:rPr lang="en-US" sz="1800" dirty="0" smtClean="0">
                <a:cs typeface="Courier New" pitchFamily="49" charset="0"/>
              </a:rPr>
              <a:t>].</a:t>
            </a:r>
            <a:r>
              <a:rPr lang="en-US" sz="1800" dirty="0" err="1" smtClean="0">
                <a:cs typeface="Courier New" pitchFamily="49" charset="0"/>
              </a:rPr>
              <a:t>py</a:t>
            </a:r>
            <a:endParaRPr lang="en-US" sz="1800" dirty="0" smtClean="0">
              <a:cs typeface="Courier New" pitchFamily="49" charset="0"/>
            </a:endParaRP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parentConn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childConn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Pipe()</a:t>
            </a:r>
          </a:p>
          <a:p>
            <a:pPr lvl="2"/>
            <a:r>
              <a:rPr lang="en-US" sz="1500" dirty="0" smtClean="0"/>
              <a:t> duplex (both can send and receive)</a:t>
            </a:r>
            <a:endParaRPr lang="en-US" sz="1500" dirty="0"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Pool/map, Process/Pipe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Obviously: </a:t>
            </a:r>
            <a:r>
              <a:rPr lang="en-US" dirty="0" smtClean="0">
                <a:hlinkClick r:id="rId2"/>
              </a:rPr>
              <a:t>http://docs.python.org/library/multiprocessing.html</a:t>
            </a:r>
            <a:endParaRPr lang="en-US" dirty="0" smtClean="0"/>
          </a:p>
          <a:p>
            <a:r>
              <a:rPr lang="en-US" dirty="0" smtClean="0"/>
              <a:t>Our code: </a:t>
            </a:r>
            <a:r>
              <a:rPr lang="en-US" dirty="0" smtClean="0">
                <a:hlinkClick r:id="rId3"/>
              </a:rPr>
              <a:t>http://cs.wlu.edu/~</a:t>
            </a:r>
            <a:r>
              <a:rPr lang="en-US" dirty="0" smtClean="0">
                <a:hlinkClick r:id="rId3"/>
              </a:rPr>
              <a:t>stough/SC13/</a:t>
            </a:r>
            <a:endParaRPr lang="en-US" dirty="0" smtClean="0"/>
          </a:p>
          <a:p>
            <a:r>
              <a:rPr lang="en-US" dirty="0" smtClean="0"/>
              <a:t>CS1 quotes: </a:t>
            </a:r>
            <a:r>
              <a:rPr lang="en-US" dirty="0" smtClean="0">
                <a:solidFill>
                  <a:srgbClr val="FFFF00"/>
                </a:solidFill>
                <a:hlinkClick r:id="rId4"/>
              </a:rPr>
              <a:t>http://www.cs.cmu.edu/~pattis/quotations.html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Jokes: </a:t>
            </a:r>
            <a:r>
              <a:rPr lang="en-US" dirty="0" smtClean="0">
                <a:hlinkClick r:id="rId5"/>
              </a:rPr>
              <a:t>http://www.phy.ilstu.edu/~rfm/107f07/epmjokes.html</a:t>
            </a:r>
            <a:endParaRPr lang="en-US" dirty="0" smtClean="0"/>
          </a:p>
          <a:p>
            <a:r>
              <a:rPr lang="en-US" dirty="0" smtClean="0"/>
              <a:t>Distributed computing using multiprocessing: </a:t>
            </a:r>
            <a:r>
              <a:rPr lang="en-US" sz="1400" dirty="0" smtClean="0">
                <a:hlinkClick r:id="rId6"/>
              </a:rPr>
              <a:t>http://eli.thegreenplace.net/2012/01/24/distributed-computing-in-python-with-multiprocessing/</a:t>
            </a:r>
            <a:endParaRPr lang="en-US" sz="1400" dirty="0" smtClean="0"/>
          </a:p>
          <a:p>
            <a:r>
              <a:rPr lang="en-US" dirty="0" smtClean="0"/>
              <a:t>Various options for PDC in Python: </a:t>
            </a:r>
            <a:r>
              <a:rPr lang="en-US" dirty="0" smtClean="0">
                <a:hlinkClick r:id="rId7"/>
              </a:rPr>
              <a:t>http://wiki.python.org/moin/ParallelProcessing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hlinkClick r:id="rId8"/>
              </a:rPr>
              <a:t>http://wiki.python.org/moin/DistributedProgramming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hlinkClick r:id="rId9"/>
              </a:rPr>
              <a:t>http://code.google.com/p/distributed-python-for-scripting/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syntax (as we’ll demonstrate)</a:t>
            </a:r>
          </a:p>
          <a:p>
            <a:pPr lvl="1"/>
            <a:r>
              <a:rPr lang="en-US" dirty="0" smtClean="0"/>
              <a:t>No variable declaration</a:t>
            </a:r>
          </a:p>
          <a:p>
            <a:pPr lvl="1"/>
            <a:r>
              <a:rPr lang="en-US" dirty="0" smtClean="0"/>
              <a:t>Variables can hold any type</a:t>
            </a:r>
          </a:p>
          <a:p>
            <a:pPr lvl="1"/>
            <a:r>
              <a:rPr lang="en-US" dirty="0" smtClean="0"/>
              <a:t>Automatic garbage collection</a:t>
            </a:r>
          </a:p>
          <a:p>
            <a:pPr lvl="1"/>
            <a:r>
              <a:rPr lang="en-US" dirty="0" smtClean="0"/>
              <a:t>No explicit memory management</a:t>
            </a:r>
          </a:p>
          <a:p>
            <a:r>
              <a:rPr lang="en-US" dirty="0" smtClean="0"/>
              <a:t>Allows consideration of interesting problems sooner</a:t>
            </a:r>
          </a:p>
          <a:p>
            <a:r>
              <a:rPr lang="en-US" dirty="0" smtClean="0"/>
              <a:t>Students definitely need to learn the concepts Python brushes over…</a:t>
            </a:r>
          </a:p>
          <a:p>
            <a:pPr lvl="1"/>
            <a:r>
              <a:rPr lang="en-US" dirty="0" smtClean="0"/>
              <a:t>…but not necessarily in the first course or two</a:t>
            </a:r>
          </a:p>
          <a:p>
            <a:pPr lvl="1"/>
            <a:r>
              <a:rPr lang="en-US" dirty="0" smtClean="0"/>
              <a:t>What is the meaning of each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&amp; foo(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Reasons:</a:t>
            </a:r>
          </a:p>
          <a:p>
            <a:pPr lvl="1"/>
            <a:r>
              <a:rPr lang="en-US" dirty="0" smtClean="0"/>
              <a:t>So you can follow the rest of our presentation</a:t>
            </a:r>
          </a:p>
          <a:p>
            <a:pPr lvl="1"/>
            <a:r>
              <a:rPr lang="en-US" dirty="0" smtClean="0"/>
              <a:t>Demonstrate the kinds of concepts you can consider early on with Python in CS1</a:t>
            </a:r>
          </a:p>
          <a:p>
            <a:r>
              <a:rPr lang="en-US" dirty="0" smtClean="0"/>
              <a:t>See pythonCrashCourse.py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0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purpose: For learning, not for all-out speed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err="1" smtClean="0"/>
              <a:t>pprocess</a:t>
            </a:r>
            <a:endParaRPr lang="en-US" dirty="0" smtClean="0"/>
          </a:p>
          <a:p>
            <a:pPr lvl="1"/>
            <a:r>
              <a:rPr lang="en-US" dirty="0" smtClean="0"/>
              <a:t>Celery</a:t>
            </a:r>
          </a:p>
          <a:p>
            <a:pPr lvl="1"/>
            <a:r>
              <a:rPr lang="en-US" dirty="0" smtClean="0"/>
              <a:t>MPI4Py</a:t>
            </a:r>
          </a:p>
          <a:p>
            <a:pPr lvl="1"/>
            <a:r>
              <a:rPr lang="en-US" dirty="0" smtClean="0"/>
              <a:t>Parallel Python</a:t>
            </a:r>
          </a:p>
          <a:p>
            <a:pPr lvl="1"/>
            <a:r>
              <a:rPr lang="en-US" dirty="0" smtClean="0"/>
              <a:t>Multiprocessing module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Comparatively </a:t>
            </a:r>
            <a:r>
              <a:rPr lang="en-US" dirty="0"/>
              <a:t>simple</a:t>
            </a:r>
          </a:p>
          <a:p>
            <a:r>
              <a:rPr lang="en-US" dirty="0"/>
              <a:t>Good documentation</a:t>
            </a:r>
          </a:p>
          <a:p>
            <a:r>
              <a:rPr lang="en-US" dirty="0"/>
              <a:t>Comes with Python 2.6+</a:t>
            </a:r>
          </a:p>
          <a:p>
            <a:r>
              <a:rPr lang="en-US" dirty="0" smtClean="0"/>
              <a:t>Does not work in IDLE</a:t>
            </a:r>
          </a:p>
          <a:p>
            <a:pPr lvl="1"/>
            <a:r>
              <a:rPr lang="en-US" dirty="0" smtClean="0"/>
              <a:t>Edit with any editor, then run at terminal</a:t>
            </a:r>
          </a:p>
          <a:p>
            <a:pPr lvl="1"/>
            <a:r>
              <a:rPr lang="en-US" dirty="0" smtClean="0"/>
              <a:t>Might need to set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PYTHONPATH</a:t>
            </a:r>
            <a:r>
              <a:rPr lang="en-US" dirty="0" smtClean="0"/>
              <a:t> environment variable to your Python installation’s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Lib</a:t>
            </a:r>
            <a:r>
              <a:rPr lang="en-US" dirty="0" smtClean="0"/>
              <a:t> directory</a:t>
            </a:r>
          </a:p>
          <a:p>
            <a:pPr lvl="2"/>
            <a:r>
              <a:rPr lang="en-US" dirty="0"/>
              <a:t>Could use a batch file:</a:t>
            </a:r>
            <a:br>
              <a:rPr lang="en-US" dirty="0"/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SET PYTHONPATH="C:\Program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Files\Python\2.7.3\Lib“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C:\Program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Files\Python\2.7.3\python.exe“</a:t>
            </a:r>
          </a:p>
          <a:p>
            <a:pPr lvl="2"/>
            <a:r>
              <a:rPr lang="en-US" sz="1800" dirty="0" smtClean="0">
                <a:cs typeface="Courier New" pitchFamily="49" charset="0"/>
              </a:rPr>
              <a:t>Then use Python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1800" dirty="0" smtClean="0">
                <a:cs typeface="Courier New" pitchFamily="49" charset="0"/>
              </a:rPr>
              <a:t> command to load a file</a:t>
            </a:r>
          </a:p>
          <a:p>
            <a:r>
              <a:rPr lang="en-US" dirty="0" smtClean="0">
                <a:cs typeface="Courier New" pitchFamily="49" charset="0"/>
              </a:rPr>
              <a:t>So how do we teach parallelism with the multiprocessing module?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Choice: Multiprocessing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Python Multiprocessing Module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Effective Way to Teach Parallelism in CS1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attempt: Fall 2009</a:t>
            </a:r>
          </a:p>
          <a:p>
            <a:pPr lvl="1"/>
            <a:r>
              <a:rPr lang="en-US" dirty="0" smtClean="0"/>
              <a:t>Tried parallelism too early in the semester!</a:t>
            </a:r>
            <a:br>
              <a:rPr lang="en-US" dirty="0" smtClean="0"/>
            </a:br>
            <a:r>
              <a:rPr lang="en-US" dirty="0" smtClean="0"/>
              <a:t>(about 1/3 of the way through CS1)</a:t>
            </a:r>
          </a:p>
          <a:p>
            <a:pPr lvl="1"/>
            <a:r>
              <a:rPr lang="en-US" dirty="0" smtClean="0"/>
              <a:t>Introduction of some concepts needed better organization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2010, Fall 2011, Spring 2013</a:t>
            </a:r>
            <a:endParaRPr lang="en-US" dirty="0" smtClean="0"/>
          </a:p>
          <a:p>
            <a:pPr lvl="1"/>
            <a:r>
              <a:rPr lang="en-US" dirty="0" smtClean="0"/>
              <a:t>Concepts introduced much later</a:t>
            </a:r>
            <a:br>
              <a:rPr lang="en-US" dirty="0" smtClean="0"/>
            </a:br>
            <a:r>
              <a:rPr lang="en-US" dirty="0" smtClean="0"/>
              <a:t>(about 3/4 of the way through CS1)</a:t>
            </a:r>
          </a:p>
          <a:p>
            <a:pPr lvl="1"/>
            <a:r>
              <a:rPr lang="en-US" dirty="0" smtClean="0"/>
              <a:t>Now a smooth integration with the rest of the course</a:t>
            </a:r>
          </a:p>
          <a:p>
            <a:r>
              <a:rPr lang="en-US" dirty="0" smtClean="0"/>
              <a:t>Students having this CS1 experience (and related experiences in CS2, etc.) have shown strong understanding of parallelism before beginning our Sequential and Parallel Algorithms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this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it is a new topic, and yes, a little something might need to be cut</a:t>
            </a:r>
          </a:p>
          <a:p>
            <a:r>
              <a:rPr lang="en-US" dirty="0" smtClean="0"/>
              <a:t>We ended up shifting concepts that are also covered in other courses</a:t>
            </a:r>
          </a:p>
          <a:p>
            <a:pPr lvl="1"/>
            <a:r>
              <a:rPr lang="en-US" dirty="0" smtClean="0"/>
              <a:t>Our CS2 covers writing classes in great detail, so much less is now in CS1</a:t>
            </a:r>
          </a:p>
          <a:p>
            <a:r>
              <a:rPr lang="en-US" dirty="0" smtClean="0"/>
              <a:t>But parallelism also serves as a great complement to the rest of CS1 (and other courses, in different ways)</a:t>
            </a:r>
          </a:p>
          <a:p>
            <a:pPr lvl="1"/>
            <a:r>
              <a:rPr lang="en-US" dirty="0" smtClean="0"/>
              <a:t>A great </a:t>
            </a:r>
            <a:r>
              <a:rPr lang="en-US" i="1" dirty="0" smtClean="0"/>
              <a:t>medium</a:t>
            </a:r>
            <a:r>
              <a:rPr lang="en-US" dirty="0" smtClean="0"/>
              <a:t> to study and review core CS1 topics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fit 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BEF59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948</Words>
  <Application>Microsoft Office PowerPoint</Application>
  <PresentationFormat>On-screen Show (4:3)</PresentationFormat>
  <Paragraphs>175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Using Python for an Early Introduction to Concepts of Parallelism, Distributed Systems, and  Parallel Image Processing</vt:lpstr>
      <vt:lpstr>Python Installation</vt:lpstr>
      <vt:lpstr>Why Python?</vt:lpstr>
      <vt:lpstr>Python Crash Course</vt:lpstr>
      <vt:lpstr>Parallelism in Python</vt:lpstr>
      <vt:lpstr>Our Choice: Multiprocessing Module</vt:lpstr>
      <vt:lpstr>One Effective Way to Teach Parallelism in CS1</vt:lpstr>
      <vt:lpstr>Application of this Approach</vt:lpstr>
      <vt:lpstr>How do you fit it in?</vt:lpstr>
      <vt:lpstr>This Presentation is about Python, but…</vt:lpstr>
      <vt:lpstr>Teaching Parallelism in CS1 with Python</vt:lpstr>
      <vt:lpstr>Parallel Programming Mechanisms</vt:lpstr>
      <vt:lpstr>Programming Background</vt:lpstr>
      <vt:lpstr>Spawning Processes</vt:lpstr>
      <vt:lpstr>Locks</vt:lpstr>
      <vt:lpstr>Communication</vt:lpstr>
      <vt:lpstr>Sleeping</vt:lpstr>
      <vt:lpstr>An Additional (and Somewhat) Effective Way to Teach Parallelism in CS1</vt:lpstr>
      <vt:lpstr>Using Playing Cards</vt:lpstr>
      <vt:lpstr>Parallelism using Playing Cards</vt:lpstr>
      <vt:lpstr>Pool/map, Process/Pipe</vt:lpstr>
      <vt:lpstr>Links: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for Parallelism in Introductory  Computer Science Education</dc:title>
  <dc:creator>Steven A. Bogaerts</dc:creator>
  <cp:lastModifiedBy>Steven Alexander Bogaerts</cp:lastModifiedBy>
  <cp:revision>95</cp:revision>
  <dcterms:created xsi:type="dcterms:W3CDTF">2012-07-23T15:05:41Z</dcterms:created>
  <dcterms:modified xsi:type="dcterms:W3CDTF">2013-03-21T14:18:19Z</dcterms:modified>
</cp:coreProperties>
</file>